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6"/>
  </p:notesMasterIdLst>
  <p:handoutMasterIdLst>
    <p:handoutMasterId r:id="rId37"/>
  </p:handoutMasterIdLst>
  <p:sldIdLst>
    <p:sldId id="256" r:id="rId2"/>
    <p:sldId id="446" r:id="rId3"/>
    <p:sldId id="373" r:id="rId4"/>
    <p:sldId id="418" r:id="rId5"/>
    <p:sldId id="427" r:id="rId6"/>
    <p:sldId id="419" r:id="rId7"/>
    <p:sldId id="420" r:id="rId8"/>
    <p:sldId id="421" r:id="rId9"/>
    <p:sldId id="422" r:id="rId10"/>
    <p:sldId id="423" r:id="rId11"/>
    <p:sldId id="428" r:id="rId12"/>
    <p:sldId id="424" r:id="rId13"/>
    <p:sldId id="445" r:id="rId14"/>
    <p:sldId id="425" r:id="rId15"/>
    <p:sldId id="430" r:id="rId16"/>
    <p:sldId id="429" r:id="rId17"/>
    <p:sldId id="431" r:id="rId18"/>
    <p:sldId id="432" r:id="rId19"/>
    <p:sldId id="433" r:id="rId20"/>
    <p:sldId id="438" r:id="rId21"/>
    <p:sldId id="439" r:id="rId22"/>
    <p:sldId id="434" r:id="rId23"/>
    <p:sldId id="435" r:id="rId24"/>
    <p:sldId id="436" r:id="rId25"/>
    <p:sldId id="437" r:id="rId26"/>
    <p:sldId id="443" r:id="rId27"/>
    <p:sldId id="444" r:id="rId28"/>
    <p:sldId id="440" r:id="rId29"/>
    <p:sldId id="441" r:id="rId30"/>
    <p:sldId id="381" r:id="rId31"/>
    <p:sldId id="409" r:id="rId32"/>
    <p:sldId id="378" r:id="rId33"/>
    <p:sldId id="379" r:id="rId34"/>
    <p:sldId id="380" r:id="rId35"/>
  </p:sldIdLst>
  <p:sldSz cx="9144000" cy="5143500" type="screen16x9"/>
  <p:notesSz cx="7023100" cy="9309100"/>
  <p:embeddedFontLst>
    <p:embeddedFont>
      <p:font typeface="Adobe Devanagari" panose="02040503050201020203" pitchFamily="18" charset="0"/>
      <p:regular r:id="rId38"/>
      <p:bold r:id="rId39"/>
      <p:italic r:id="rId40"/>
      <p:boldItalic r:id="rId41"/>
    </p:embeddedFont>
    <p:embeddedFont>
      <p:font typeface="Sniglet" panose="020B0604020202020204" charset="0"/>
      <p:regular r:id="rId42"/>
    </p:embeddedFont>
    <p:embeddedFont>
      <p:font typeface="Brush Script MT" panose="03060802040406070304" pitchFamily="66" charset="0"/>
      <p:italic r:id="rId43"/>
    </p:embeddedFont>
    <p:embeddedFont>
      <p:font typeface="Dosis" panose="020B0604020202020204" charset="0"/>
      <p:regular r:id="rId44"/>
      <p:bold r:id="rId45"/>
    </p:embeddedFont>
    <p:embeddedFont>
      <p:font typeface="Bahnschrift Light Condensed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5538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8" tIns="93308" rIns="93308" bIns="93308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7125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spcFirstLastPara="1" wrap="square" lIns="93308" tIns="93308" rIns="93308" bIns="9330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8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7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60" r:id="rId3"/>
    <p:sldLayoutId id="2147483661" r:id="rId4"/>
    <p:sldLayoutId id="2147483662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-jump.com/CIS24/Slides/Booting/Booting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Inside of a PC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Booting a computer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6887" y="1082425"/>
            <a:ext cx="4475338" cy="3610800"/>
          </a:xfrm>
        </p:spPr>
        <p:txBody>
          <a:bodyPr/>
          <a:lstStyle/>
          <a:p>
            <a:pPr fontAlgn="t"/>
            <a:r>
              <a:rPr lang="en-US" sz="2000" dirty="0"/>
              <a:t>Power up; computer runs power-on </a:t>
            </a:r>
            <a:r>
              <a:rPr lang="en-US" sz="2000" dirty="0" smtClean="0"/>
              <a:t>self-test (POST)</a:t>
            </a:r>
            <a:endParaRPr lang="en-US" sz="2000" dirty="0"/>
          </a:p>
          <a:p>
            <a:pPr lvl="1" fontAlgn="t"/>
            <a:r>
              <a:rPr lang="en-US" sz="1400" dirty="0"/>
              <a:t>Boot sequence governed by </a:t>
            </a:r>
            <a:r>
              <a:rPr lang="en-US" sz="1400" dirty="0" smtClean="0"/>
              <a:t>(Basic </a:t>
            </a:r>
            <a:r>
              <a:rPr lang="en-US" sz="1400" dirty="0"/>
              <a:t>input/output </a:t>
            </a:r>
            <a:r>
              <a:rPr lang="en-US" sz="1400" dirty="0" smtClean="0"/>
              <a:t>system) BIOS </a:t>
            </a:r>
            <a:r>
              <a:rPr lang="en-US" sz="1400" dirty="0"/>
              <a:t>ROM</a:t>
            </a:r>
          </a:p>
          <a:p>
            <a:pPr lvl="1" fontAlgn="t"/>
            <a:r>
              <a:rPr lang="en-US" sz="1600" dirty="0"/>
              <a:t>BIOS parameters stored in CMOS</a:t>
            </a:r>
          </a:p>
          <a:p>
            <a:pPr fontAlgn="t"/>
            <a:r>
              <a:rPr lang="en-US" sz="2000" dirty="0" smtClean="0"/>
              <a:t>Control passes to </a:t>
            </a:r>
            <a:r>
              <a:rPr lang="en-US" sz="2000" dirty="0"/>
              <a:t>the </a:t>
            </a:r>
            <a:r>
              <a:rPr lang="en-US" sz="2000" dirty="0" smtClean="0"/>
              <a:t>Master Boot </a:t>
            </a:r>
            <a:r>
              <a:rPr lang="en-US" sz="2000" dirty="0"/>
              <a:t>Record (</a:t>
            </a:r>
            <a:r>
              <a:rPr lang="en-US" sz="2000" dirty="0" smtClean="0"/>
              <a:t>MBR) </a:t>
            </a:r>
          </a:p>
          <a:p>
            <a:pPr fontAlgn="t"/>
            <a:r>
              <a:rPr lang="en-US" sz="2000" dirty="0" smtClean="0"/>
              <a:t>MBR </a:t>
            </a:r>
            <a:r>
              <a:rPr lang="en-US" sz="2000" dirty="0"/>
              <a:t>points to boot record of selected operating system</a:t>
            </a:r>
          </a:p>
          <a:p>
            <a:pPr fontAlgn="t"/>
            <a:r>
              <a:rPr lang="en-US" sz="2000" dirty="0"/>
              <a:t>Operating system takes control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10</a:t>
            </a:fld>
            <a:endParaRPr lang="en-US"/>
          </a:p>
        </p:txBody>
      </p:sp>
      <p:pic>
        <p:nvPicPr>
          <p:cNvPr id="5122" name="Picture 2" descr="Bootstr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186" y="12801"/>
            <a:ext cx="4262814" cy="171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529160" y="4370060"/>
            <a:ext cx="316757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>
                <a:hlinkClick r:id="rId3"/>
              </a:rPr>
              <a:t>http://</a:t>
            </a:r>
            <a:r>
              <a:rPr lang="en-US" sz="500" dirty="0" smtClean="0">
                <a:hlinkClick r:id="rId3"/>
              </a:rPr>
              <a:t>www.c-jump.com/CIS24/Slides/Booting/Booting.html</a:t>
            </a:r>
            <a:endParaRPr lang="en-US" sz="500" dirty="0" smtClean="0"/>
          </a:p>
          <a:p>
            <a:r>
              <a:rPr lang="en-US" sz="500" dirty="0"/>
              <a:t>https://i2.wp.com/neosmart.net/wiki/wp-content/uploads/sites/5/2015/01/Master-Boot-Record.png?resize=1024%2C416&amp;ssl=1</a:t>
            </a:r>
          </a:p>
        </p:txBody>
      </p:sp>
      <p:pic>
        <p:nvPicPr>
          <p:cNvPr id="5124" name="Picture 4" descr="Master Boot Reco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062" y="2522392"/>
            <a:ext cx="2966866" cy="120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7361249" y="1724803"/>
            <a:ext cx="578901" cy="79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79027" y="4032771"/>
            <a:ext cx="1949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Jump to </a:t>
            </a:r>
            <a:r>
              <a:rPr lang="en-US" sz="1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bootable partition</a:t>
            </a:r>
            <a:endParaRPr lang="en-US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5657439" y="3787472"/>
            <a:ext cx="65784" cy="1727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28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11</a:t>
            </a:fld>
            <a:endParaRPr lang="en-US"/>
          </a:p>
        </p:txBody>
      </p:sp>
      <p:pic>
        <p:nvPicPr>
          <p:cNvPr id="6146" name="Picture 2" descr="Image result for bios setup windows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66" y="641350"/>
            <a:ext cx="6612467" cy="371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52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 MBR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fld id="{E24DD715-7292-4FAD-A484-09D5D92FAB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45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WinHex</a:t>
            </a:r>
            <a:r>
              <a:rPr lang="en-US" dirty="0" smtClean="0"/>
              <a:t> method 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399" y="1769693"/>
            <a:ext cx="3476432" cy="121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38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WinHex</a:t>
            </a:r>
            <a:r>
              <a:rPr lang="en-US" dirty="0"/>
              <a:t> method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72" y="1365889"/>
            <a:ext cx="2520102" cy="3409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373" y="1365889"/>
            <a:ext cx="3981472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49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250" y="476250"/>
            <a:ext cx="5219600" cy="400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84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981" y="492012"/>
            <a:ext cx="6150219" cy="428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88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87" y="706750"/>
            <a:ext cx="6381563" cy="38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7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WinHex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25" y="1082425"/>
            <a:ext cx="3523300" cy="3578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694" y="1692763"/>
            <a:ext cx="2867368" cy="209731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512955" y="3598394"/>
            <a:ext cx="2598475" cy="756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692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34" y="971550"/>
            <a:ext cx="3966516" cy="30530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960" y="971551"/>
            <a:ext cx="2559837" cy="305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90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the lab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hard </a:t>
            </a:r>
            <a:r>
              <a:rPr lang="en-US" dirty="0" smtClean="0"/>
              <a:t>drives</a:t>
            </a:r>
            <a:endParaRPr lang="en-US" dirty="0" smtClean="0"/>
          </a:p>
          <a:p>
            <a:r>
              <a:rPr lang="en-US" dirty="0" smtClean="0"/>
              <a:t>Understand </a:t>
            </a:r>
            <a:r>
              <a:rPr lang="en-US" dirty="0" smtClean="0"/>
              <a:t>a PC </a:t>
            </a:r>
            <a:r>
              <a:rPr lang="en-US" dirty="0" smtClean="0"/>
              <a:t>boot process</a:t>
            </a:r>
          </a:p>
          <a:p>
            <a:pPr lvl="1"/>
            <a:r>
              <a:rPr lang="en-US" dirty="0"/>
              <a:t>https://www.youtube.com/watch?v=PSnGuvylWBI</a:t>
            </a:r>
            <a:endParaRPr lang="en-US" dirty="0" smtClean="0"/>
          </a:p>
          <a:p>
            <a:r>
              <a:rPr lang="en-US" dirty="0" smtClean="0"/>
              <a:t>Familiar </a:t>
            </a:r>
            <a:r>
              <a:rPr lang="en-US" dirty="0" err="1" smtClean="0"/>
              <a:t>WinHex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7986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586" y="368299"/>
            <a:ext cx="5222320" cy="431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4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Calculate the size of partitions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Master Boot Record (MBR)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6698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87" y="127692"/>
            <a:ext cx="4175613" cy="1911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067" y="1832481"/>
            <a:ext cx="4186684" cy="289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23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38" y="462027"/>
            <a:ext cx="5963861" cy="417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8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096" y="451638"/>
            <a:ext cx="4955604" cy="40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24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189" y="249806"/>
            <a:ext cx="4605811" cy="3804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25189" y="4299825"/>
            <a:ext cx="4187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83881984 sectors *512 bytes per sector = 39.99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36622" y="3552346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ox01CA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272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Calculate the size of partitions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GUID Partition Table (GPT)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3181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8162" y="4529703"/>
            <a:ext cx="75399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By The original uploader was </a:t>
            </a:r>
            <a:r>
              <a:rPr lang="en-US" sz="700" dirty="0" err="1"/>
              <a:t>Kbolino</a:t>
            </a:r>
            <a:r>
              <a:rPr lang="en-US" sz="700" dirty="0"/>
              <a:t> at English Wikipedia. - Transferred from </a:t>
            </a:r>
            <a:r>
              <a:rPr lang="en-US" sz="700" dirty="0" err="1"/>
              <a:t>en.wikipedia</a:t>
            </a:r>
            <a:r>
              <a:rPr lang="en-US" sz="700" dirty="0"/>
              <a:t> to Commons. Transfer was stated to be made by </a:t>
            </a:r>
            <a:r>
              <a:rPr lang="en-US" sz="700" dirty="0" err="1"/>
              <a:t>User:Kbolino</a:t>
            </a:r>
            <a:r>
              <a:rPr lang="en-US" sz="700" dirty="0"/>
              <a:t>., CC BY-SA 2.5, https://commons.wikimedia.org/w/index.php?curid=3036588</a:t>
            </a:r>
          </a:p>
        </p:txBody>
      </p:sp>
      <p:pic>
        <p:nvPicPr>
          <p:cNvPr id="3074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511" y="0"/>
            <a:ext cx="3294329" cy="452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47925" y="1314900"/>
            <a:ext cx="4568586" cy="3610800"/>
          </a:xfrm>
        </p:spPr>
        <p:txBody>
          <a:bodyPr/>
          <a:lstStyle/>
          <a:p>
            <a:r>
              <a:rPr lang="en-US" dirty="0" smtClean="0"/>
              <a:t>MBR: 1980s</a:t>
            </a:r>
          </a:p>
          <a:p>
            <a:r>
              <a:rPr lang="en-US" dirty="0" smtClean="0"/>
              <a:t>Allow </a:t>
            </a:r>
            <a:r>
              <a:rPr lang="en-US" dirty="0"/>
              <a:t>up to a maximum of 2 </a:t>
            </a:r>
            <a:r>
              <a:rPr lang="en-US" dirty="0" err="1"/>
              <a:t>TiB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GPT: maximum </a:t>
            </a:r>
            <a:r>
              <a:rPr lang="en-US" dirty="0"/>
              <a:t>size is 9.4 </a:t>
            </a:r>
            <a:r>
              <a:rPr lang="en-US" dirty="0" smtClean="0"/>
              <a:t>ZB</a:t>
            </a:r>
          </a:p>
          <a:p>
            <a:pPr lvl="1"/>
            <a:r>
              <a:rPr lang="en-US" dirty="0" smtClean="0"/>
              <a:t>1ZB=1024TB</a:t>
            </a:r>
          </a:p>
          <a:p>
            <a:r>
              <a:rPr lang="en-US" dirty="0"/>
              <a:t>logical block addressing (LBA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Replace CHS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49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GPT example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1026" name="img371147" descr="09cfc62f-d12f-4aaa-9832-5e23502360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9" y="1150997"/>
            <a:ext cx="7329902" cy="3594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43077" y="1336973"/>
            <a:ext cx="272374" cy="181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61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2052" name="Picture 4" descr="http://3.bp.blogspot.com/-qyDv61EyyM4/VX3yVw6dY1I/AAAAAAAAArU/nucvcaJ_jxs/s1600/1B_G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37" y="14351"/>
            <a:ext cx="8498734" cy="50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390900" y="2794000"/>
            <a:ext cx="1016000" cy="952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06900" y="2794000"/>
            <a:ext cx="1016000" cy="9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28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Understanding Disk Drives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38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Bill Nelson, Amelia Phillips, Christopher </a:t>
            </a:r>
            <a:r>
              <a:rPr lang="en-US" dirty="0" err="1"/>
              <a:t>Steuart</a:t>
            </a:r>
            <a:r>
              <a:rPr lang="en-US" dirty="0"/>
              <a:t>, Guide to Computer Forensics and Investigations. Sixth Edition. Cengage Learning, 2018, ISBN-13: 978-1-337-56894-4.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26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3834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53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6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64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950" y="330837"/>
            <a:ext cx="5867400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12915" y="4482249"/>
            <a:ext cx="6338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</a:rPr>
              <a:t>Abraham </a:t>
            </a:r>
            <a:r>
              <a:rPr lang="en-US" sz="1050" dirty="0" err="1">
                <a:latin typeface="Times New Roman" panose="02020603050405020304" pitchFamily="18" charset="0"/>
              </a:rPr>
              <a:t>Silberschatz</a:t>
            </a:r>
            <a:r>
              <a:rPr lang="en-US" sz="1050" dirty="0">
                <a:latin typeface="Times New Roman" panose="02020603050405020304" pitchFamily="18" charset="0"/>
              </a:rPr>
              <a:t>, Greg Gagne, and Peter Baer Galvin, "Operating System Concepts, Ninth Edition </a:t>
            </a:r>
            <a:r>
              <a:rPr lang="en-US" dirty="0">
                <a:latin typeface="Times New Roman" panose="02020603050405020304" pitchFamily="18" charset="0"/>
              </a:rPr>
              <a:t>"</a:t>
            </a:r>
            <a:endParaRPr lang="en-US" dirty="0"/>
          </a:p>
        </p:txBody>
      </p:sp>
      <p:pic>
        <p:nvPicPr>
          <p:cNvPr id="1028" name="Picture 4" descr="fujitsu mhx2300bt 300gb 2.5in sata h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" y="27914"/>
            <a:ext cx="2967958" cy="228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13838" y="2361654"/>
            <a:ext cx="21399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https://regmedia.co.uk/2006/12/12/fujitsu_300gb_1.jpg</a:t>
            </a:r>
          </a:p>
        </p:txBody>
      </p:sp>
    </p:spTree>
    <p:extLst>
      <p:ext uri="{BB962C8B-B14F-4D97-AF65-F5344CB8AC3E}">
        <p14:creationId xmlns:p14="http://schemas.microsoft.com/office/powerpoint/2010/main" val="1663533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disk sector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7926" y="1314900"/>
            <a:ext cx="4338398" cy="3610800"/>
          </a:xfrm>
        </p:spPr>
        <p:txBody>
          <a:bodyPr/>
          <a:lstStyle/>
          <a:p>
            <a:r>
              <a:rPr lang="en-US" dirty="0"/>
              <a:t>The sector is the minimum storage unit of a hard drive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Files </a:t>
            </a:r>
            <a:r>
              <a:rPr lang="en-US" dirty="0"/>
              <a:t>occupy an integral number of sectors regardless of the file's actual size. </a:t>
            </a:r>
            <a:endParaRPr lang="en-US" dirty="0" smtClean="0"/>
          </a:p>
          <a:p>
            <a:r>
              <a:rPr lang="en-US" sz="2800" dirty="0"/>
              <a:t># bytes per sector =512 Bytes</a:t>
            </a:r>
          </a:p>
          <a:p>
            <a:pPr marL="6350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4100" name="Picture 4" descr="26BalH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31" y="105254"/>
            <a:ext cx="3828931" cy="309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282487" y="3378311"/>
            <a:ext cx="2430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https://i.imgur.com/26BalHW.png</a:t>
            </a:r>
          </a:p>
        </p:txBody>
      </p:sp>
    </p:spTree>
    <p:extLst>
      <p:ext uri="{BB962C8B-B14F-4D97-AF65-F5344CB8AC3E}">
        <p14:creationId xmlns:p14="http://schemas.microsoft.com/office/powerpoint/2010/main" val="1429759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the total sectors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#sectors per track</a:t>
            </a:r>
          </a:p>
          <a:p>
            <a:r>
              <a:rPr lang="en-US" dirty="0" smtClean="0"/>
              <a:t>#headers </a:t>
            </a:r>
          </a:p>
          <a:p>
            <a:r>
              <a:rPr lang="en-US" dirty="0" smtClean="0"/>
              <a:t>#Cylinders (# of tracks)</a:t>
            </a:r>
          </a:p>
          <a:p>
            <a:r>
              <a:rPr lang="en-US" dirty="0" smtClean="0"/>
              <a:t>Size of disk=heads </a:t>
            </a:r>
            <a:r>
              <a:rPr lang="en-US" dirty="0"/>
              <a:t>x cylinder x </a:t>
            </a:r>
            <a:r>
              <a:rPr lang="en-US" dirty="0" smtClean="0"/>
              <a:t>sectors (CHS)</a:t>
            </a:r>
          </a:p>
          <a:p>
            <a:pPr lvl="1" fontAlgn="base"/>
            <a:r>
              <a:rPr lang="en-US" dirty="0"/>
              <a:t>no of sectors: 400</a:t>
            </a:r>
          </a:p>
          <a:p>
            <a:pPr lvl="1" fontAlgn="base"/>
            <a:r>
              <a:rPr lang="en-US" dirty="0" smtClean="0"/>
              <a:t>no </a:t>
            </a:r>
            <a:r>
              <a:rPr lang="en-US" dirty="0"/>
              <a:t>of heads: 12</a:t>
            </a:r>
          </a:p>
          <a:p>
            <a:pPr lvl="1" fontAlgn="base"/>
            <a:r>
              <a:rPr lang="en-US" dirty="0"/>
              <a:t>cylinders: </a:t>
            </a:r>
            <a:r>
              <a:rPr lang="en-US" dirty="0" smtClean="0"/>
              <a:t>17000</a:t>
            </a:r>
          </a:p>
          <a:p>
            <a:pPr lvl="1" fontAlgn="base"/>
            <a:r>
              <a:rPr lang="en-US" dirty="0" smtClean="0"/>
              <a:t>=81600000 sectors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927" y="179533"/>
            <a:ext cx="3762804" cy="27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73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the size of a disk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7925" y="1082425"/>
            <a:ext cx="6791700" cy="3610800"/>
          </a:xfrm>
        </p:spPr>
        <p:txBody>
          <a:bodyPr/>
          <a:lstStyle/>
          <a:p>
            <a:r>
              <a:rPr lang="en-US" sz="2400" dirty="0" smtClean="0"/>
              <a:t>1024 Bytes=1K</a:t>
            </a:r>
            <a:endParaRPr lang="en-US" sz="2400" dirty="0"/>
          </a:p>
          <a:p>
            <a:r>
              <a:rPr lang="en-US" sz="2400" dirty="0" smtClean="0"/>
              <a:t>1024 K=1M</a:t>
            </a:r>
            <a:endParaRPr lang="en-US" sz="2400" dirty="0"/>
          </a:p>
          <a:p>
            <a:r>
              <a:rPr lang="en-US" sz="2400" dirty="0" smtClean="0"/>
              <a:t>1024 M=1G</a:t>
            </a:r>
            <a:endParaRPr lang="en-US" sz="2400" dirty="0"/>
          </a:p>
          <a:p>
            <a:r>
              <a:rPr lang="en-US" sz="2400" dirty="0" smtClean="0"/>
              <a:t>How to compute the size of the disk in G</a:t>
            </a:r>
          </a:p>
          <a:p>
            <a:pPr lvl="1"/>
            <a:r>
              <a:rPr lang="en-US" sz="1800" dirty="0"/>
              <a:t>81600000 </a:t>
            </a:r>
            <a:r>
              <a:rPr lang="en-US" sz="1800" dirty="0" smtClean="0"/>
              <a:t>sectors</a:t>
            </a:r>
          </a:p>
          <a:p>
            <a:pPr lvl="1"/>
            <a:r>
              <a:rPr lang="en-US" sz="1800" dirty="0"/>
              <a:t>81600000 </a:t>
            </a:r>
            <a:r>
              <a:rPr lang="en-US" sz="1800" dirty="0" smtClean="0"/>
              <a:t>sectors * 512 bytes= 41779200000 bytes</a:t>
            </a:r>
          </a:p>
          <a:p>
            <a:pPr lvl="1"/>
            <a:r>
              <a:rPr lang="en-US" sz="1800" dirty="0" smtClean="0"/>
              <a:t>=40800000 KB</a:t>
            </a:r>
          </a:p>
          <a:p>
            <a:pPr lvl="1"/>
            <a:r>
              <a:rPr lang="en-US" sz="1800" dirty="0" smtClean="0"/>
              <a:t>=39843.75MB</a:t>
            </a:r>
          </a:p>
          <a:p>
            <a:pPr lvl="1"/>
            <a:r>
              <a:rPr lang="en-US" sz="1800" dirty="0" smtClean="0"/>
              <a:t>=38.91G</a:t>
            </a:r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927" y="179533"/>
            <a:ext cx="3762804" cy="27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867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partition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65" y="1082425"/>
            <a:ext cx="3409950" cy="31813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4969" y="4413800"/>
            <a:ext cx="35031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https://www.maketecheasier.com/assets/uploads/2012/05/partitions-partition-diagram.png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622" y="2052822"/>
            <a:ext cx="4044596" cy="15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06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does a PC load Windows Operating System?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Boot Sequence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fld id="{E24DD715-7292-4FAD-A484-09D5D92FAB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37989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</TotalTime>
  <Words>410</Words>
  <Application>Microsoft Office PowerPoint</Application>
  <PresentationFormat>On-screen Show (16:9)</PresentationFormat>
  <Paragraphs>98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Adobe Devanagari</vt:lpstr>
      <vt:lpstr>Sniglet</vt:lpstr>
      <vt:lpstr>Brush Script MT</vt:lpstr>
      <vt:lpstr>Times New Roman</vt:lpstr>
      <vt:lpstr>Dosis</vt:lpstr>
      <vt:lpstr>Bahnschrift Light Condensed</vt:lpstr>
      <vt:lpstr>Friar template</vt:lpstr>
      <vt:lpstr>Inside of a PC</vt:lpstr>
      <vt:lpstr>Goal of the lab</vt:lpstr>
      <vt:lpstr>Understanding Disk Drives</vt:lpstr>
      <vt:lpstr>PowerPoint Presentation</vt:lpstr>
      <vt:lpstr>What is a disk sector</vt:lpstr>
      <vt:lpstr>Calculate the total sectors</vt:lpstr>
      <vt:lpstr>Calculate the size of a disk</vt:lpstr>
      <vt:lpstr>What is a partition</vt:lpstr>
      <vt:lpstr>How does a PC load Windows Operating System?</vt:lpstr>
      <vt:lpstr>Booting a computer</vt:lpstr>
      <vt:lpstr>PowerPoint Presentation</vt:lpstr>
      <vt:lpstr>Find MBR</vt:lpstr>
      <vt:lpstr>Install WinHex method 1</vt:lpstr>
      <vt:lpstr>Install WinHex method 2</vt:lpstr>
      <vt:lpstr>PowerPoint Presentation</vt:lpstr>
      <vt:lpstr>PowerPoint Presentation</vt:lpstr>
      <vt:lpstr>PowerPoint Presentation</vt:lpstr>
      <vt:lpstr>Run WinHex</vt:lpstr>
      <vt:lpstr>PowerPoint Presentation</vt:lpstr>
      <vt:lpstr>PowerPoint Presentation</vt:lpstr>
      <vt:lpstr>Calculate the size of partitions</vt:lpstr>
      <vt:lpstr>PowerPoint Presentation</vt:lpstr>
      <vt:lpstr>PowerPoint Presentation</vt:lpstr>
      <vt:lpstr>PowerPoint Presentation</vt:lpstr>
      <vt:lpstr>PowerPoint Presentation</vt:lpstr>
      <vt:lpstr>Calculate the size of partitions</vt:lpstr>
      <vt:lpstr>Why GPT</vt:lpstr>
      <vt:lpstr>GPT example</vt:lpstr>
      <vt:lpstr>PowerPoint Presentation</vt:lpstr>
      <vt:lpstr>Reference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Weifeng Xu</cp:lastModifiedBy>
  <cp:revision>258</cp:revision>
  <cp:lastPrinted>2019-03-07T20:41:24Z</cp:lastPrinted>
  <dcterms:modified xsi:type="dcterms:W3CDTF">2019-03-07T21:07:42Z</dcterms:modified>
</cp:coreProperties>
</file>